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8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6" r:id="rId20"/>
    <p:sldId id="285" r:id="rId21"/>
    <p:sldId id="284" r:id="rId22"/>
    <p:sldId id="293" r:id="rId23"/>
    <p:sldId id="287" r:id="rId24"/>
    <p:sldId id="288" r:id="rId25"/>
    <p:sldId id="289" r:id="rId26"/>
    <p:sldId id="290" r:id="rId27"/>
    <p:sldId id="291" r:id="rId28"/>
    <p:sldId id="292" r:id="rId29"/>
    <p:sldId id="264" r:id="rId30"/>
  </p:sldIdLst>
  <p:sldSz cx="12192000" cy="6858000"/>
  <p:notesSz cx="6858000" cy="9144000"/>
  <p:embeddedFontLst>
    <p:embeddedFont>
      <p:font typeface="Arial Narrow" panose="020B0604020202020204" pitchFamily="34" charset="0"/>
      <p:regular r:id="rId32"/>
      <p:bold r:id="rId33"/>
      <p:italic r:id="rId34"/>
      <p:boldItalic r:id="rId35"/>
    </p:embeddedFont>
    <p:embeddedFont>
      <p:font typeface="Avenir Book" panose="02000503020000020003" pitchFamily="2" charset="0"/>
      <p:regular r:id="rId36"/>
      <p:italic r:id="rId37"/>
    </p:embeddedFont>
    <p:embeddedFont>
      <p:font typeface="Avenir Roman" panose="02000503020000020003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KcQasr/3AfypE9pVSKhPmT6SE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/>
    <p:restoredTop sz="94674"/>
  </p:normalViewPr>
  <p:slideViewPr>
    <p:cSldViewPr snapToGrid="0">
      <p:cViewPr varScale="1">
        <p:scale>
          <a:sx n="124" d="100"/>
          <a:sy n="124" d="100"/>
        </p:scale>
        <p:origin x="11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76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16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87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907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65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23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60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14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331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64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95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57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23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222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54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809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394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426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45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38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89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80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63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37df52dc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837df52dcd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g837df52dcd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3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37df52dc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837df52dcd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g837df52dcd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34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005474" y="1426775"/>
            <a:ext cx="878278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4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Plan CUCEA COVID-19</a:t>
            </a:r>
          </a:p>
          <a:p>
            <a:pPr lvl="0"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venir Roman" panose="02000503020000020003" pitchFamily="2" charset="0"/>
              </a:rPr>
              <a:t>Plan Emergente para el Desarrollo Académico del CUCEA ante la contingencia sanitaria COVID-19</a:t>
            </a: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056225" y="3028931"/>
            <a:ext cx="25258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1" dirty="0">
                <a:solidFill>
                  <a:srgbClr val="757070"/>
                </a:solidFill>
                <a:latin typeface="Georgia" panose="02040502050405020303" pitchFamily="18" charset="0"/>
              </a:rPr>
              <a:t>20 de a</a:t>
            </a:r>
            <a:r>
              <a:rPr lang="es-MX" sz="2000" b="0" i="1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2000" i="1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10" name="Gráfico 1">
            <a:extLst>
              <a:ext uri="{FF2B5EF4-FFF2-40B4-BE49-F238E27FC236}">
                <a16:creationId xmlns:a16="http://schemas.microsoft.com/office/drawing/2014/main" id="{12CD4670-56A3-4BBC-895E-C51F8038C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2874" y="2747766"/>
            <a:ext cx="5319125" cy="4110233"/>
          </a:xfrm>
          <a:prstGeom prst="rect">
            <a:avLst/>
          </a:prstGeom>
        </p:spPr>
      </p:pic>
      <p:sp>
        <p:nvSpPr>
          <p:cNvPr id="11" name="Google Shape;139;p5"/>
          <p:cNvSpPr/>
          <p:nvPr/>
        </p:nvSpPr>
        <p:spPr>
          <a:xfrm>
            <a:off x="0" y="1313580"/>
            <a:ext cx="568569" cy="1544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37df52dcd_1_9"/>
          <p:cNvSpPr txBox="1">
            <a:spLocks noGrp="1"/>
          </p:cNvSpPr>
          <p:nvPr>
            <p:ph type="body" idx="1"/>
          </p:nvPr>
        </p:nvSpPr>
        <p:spPr>
          <a:xfrm>
            <a:off x="658031" y="1095002"/>
            <a:ext cx="10314770" cy="487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100" dirty="0">
                <a:latin typeface="Avenir Book" panose="02000503020000020003" pitchFamily="2" charset="0"/>
              </a:rPr>
              <a:t>El examen de admisión para el nivel superior (Prueba de Aptitud Académica “PAA”) se reprogramará para el 10 de agosto.</a:t>
            </a:r>
            <a:endParaRPr lang="en-US" sz="2100" dirty="0">
              <a:latin typeface="Avenir Book" panose="02000503020000020003" pitchFamily="2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100" dirty="0">
                <a:latin typeface="Avenir Book" panose="02000503020000020003" pitchFamily="2" charset="0"/>
              </a:rPr>
              <a:t>El examen de admisión para la Educación Media Superior (PIENSE II) en Escuelas Preparatorias Metropolitanas se reprogramará para el 12 de agosto.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100" dirty="0">
                <a:latin typeface="Avenir Book" panose="02000503020000020003" pitchFamily="2" charset="0"/>
              </a:rPr>
              <a:t>El examen de admisión para la Educación Media Superior (PIENSE II) en Escuelas Preparatorias Regionales se reprogramará para el 14 de agosto.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100" dirty="0">
                <a:latin typeface="Avenir Book" panose="02000503020000020003" pitchFamily="2" charset="0"/>
              </a:rPr>
              <a:t>El dictamen de admisión se publicará el 2 de septiembre.</a:t>
            </a:r>
            <a:endParaRPr lang="en-US" sz="2100" dirty="0">
              <a:latin typeface="Avenir Book" panose="02000503020000020003" pitchFamily="2" charset="0"/>
            </a:endParaRPr>
          </a:p>
          <a:p>
            <a:pPr marL="11430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100" dirty="0">
                <a:latin typeface="Avenir Book" panose="02000503020000020003" pitchFamily="2" charset="0"/>
              </a:rPr>
              <a:t> </a:t>
            </a:r>
            <a:r>
              <a:rPr lang="es-ES" sz="2400" u="sng" dirty="0">
                <a:latin typeface="Avenir Book" panose="02000503020000020003" pitchFamily="2" charset="0"/>
              </a:rPr>
              <a:t>El inicio de clases del Ciclo Escolar 2020-B  pasa del 11 de agosto al 7 de septiembre. </a:t>
            </a:r>
            <a:endParaRPr lang="en-US" sz="2400" u="sng" dirty="0">
              <a:latin typeface="Avenir Book" panose="02000503020000020003" pitchFamily="2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100" dirty="0">
              <a:latin typeface="Avenir Book" panose="02000503020000020003" pitchFamily="2" charset="0"/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255;p21">
            <a:extLst>
              <a:ext uri="{FF2B5EF4-FFF2-40B4-BE49-F238E27FC236}">
                <a16:creationId xmlns:a16="http://schemas.microsoft.com/office/drawing/2014/main" id="{F5DDFD58-5003-1A4B-8829-EAF6F3500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33" y="383847"/>
            <a:ext cx="10515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Políticas para la conclusión exitosa del semestre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ea typeface="Arial Black"/>
              <a:cs typeface="Arial" panose="020B0604020202020204" pitchFamily="34" charset="0"/>
              <a:sym typeface="Georgia"/>
            </a:endParaRPr>
          </a:p>
        </p:txBody>
      </p:sp>
      <p:pic>
        <p:nvPicPr>
          <p:cNvPr id="4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8535" y="6225936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pic>
        <p:nvPicPr>
          <p:cNvPr id="9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1. Docencia y Aprendizajes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1. Docencia y Aprendizajes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31340"/>
              </p:ext>
            </p:extLst>
          </p:nvPr>
        </p:nvGraphicFramePr>
        <p:xfrm>
          <a:off x="910932" y="1229033"/>
          <a:ext cx="10199519" cy="465817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68175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9788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Reprogramación integral del ciclo escolar 2020 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, para garantizar que los estudiantes concluyan satisfactoriamente el semestre.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Académica / Coordinación</a:t>
                      </a:r>
                      <a:r>
                        <a:rPr lang="es-MX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de Control Escolar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470494470"/>
                  </a:ext>
                </a:extLst>
              </a:tr>
              <a:tr h="99305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Trámite y examen de grado virtual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los egresados de posgrados, a efecto de que tengan la opción de titularse.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Posgrados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2781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Evaluación de los expedientes de aspirantes los posgrados en línea para el Ciclo Escolar 2020 "B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", a efecto de que los interesados obtengan toda la información y cumplan con los requisitos para su ingreso.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Posgrados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Servicios de asesoría en línea para consultas sobre trámites de primer ingreso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 licenciaturas y posgrados, así como trámites a egresados.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Tecnologías para el Aprendizaje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831044643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0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1. Docencia y Aprendizajes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10311"/>
              </p:ext>
            </p:extLst>
          </p:nvPr>
        </p:nvGraphicFramePr>
        <p:xfrm>
          <a:off x="910932" y="1263030"/>
          <a:ext cx="10199519" cy="4567198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341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0003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Campaña para la dotación de internet temporal a estudiantes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en situación de vulnerabilidad económica, a efecto que puedan tomar los cursos en línea.</a:t>
                      </a: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Tecnologías para el Aprendizaje</a:t>
                      </a:r>
                    </a:p>
                  </a:txBody>
                  <a:tcPr marL="7222" marR="7222" marT="7222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0236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Campaña de Donación de Equipos de Cómputo y Tabletas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estudiantes en condiciones de vulnerabilidad económica, a fin de contribuir y asegurar su avance académico.</a:t>
                      </a: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Tecnologías para el Aprendizaje</a:t>
                      </a:r>
                    </a:p>
                  </a:txBody>
                  <a:tcPr marL="7222" marR="7222" marT="7222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Cursos de nivelación (remediales) de verano 2020 "B"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brindar oportunidad de nivelación académica a los estudiantes que no hayan acreditado cursos en el ciclo escolar 2020"A" y a efecto de que ningún estudiante se quede atrás.</a:t>
                      </a: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Académica</a:t>
                      </a:r>
                    </a:p>
                  </a:txBody>
                  <a:tcPr marL="7222" marR="7222" marT="7222" marB="0" anchor="ctr"/>
                </a:tc>
                <a:extLst>
                  <a:ext uri="{0D108BD9-81ED-4DB2-BD59-A6C34878D82A}">
                    <a16:rowId xmlns:a16="http://schemas.microsoft.com/office/drawing/2014/main" val="2831044643"/>
                  </a:ext>
                </a:extLst>
              </a:tr>
              <a:tr h="953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Creación del sitio "CUCEA On Line"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como portal único con recursos digitales que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integre todos los recursos y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actividades (webinars, cursos, educación en línea, sitios de interés, etc.) que permita la gestión de la vida académica del Centro Universitario.</a:t>
                      </a: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CUCEA Smart Campus</a:t>
                      </a:r>
                    </a:p>
                  </a:txBody>
                  <a:tcPr marL="7222" marR="7222" marT="7222" marB="0" anchor="ctr"/>
                </a:tc>
                <a:extLst>
                  <a:ext uri="{0D108BD9-81ED-4DB2-BD59-A6C34878D82A}">
                    <a16:rowId xmlns:a16="http://schemas.microsoft.com/office/drawing/2014/main" val="2646778877"/>
                  </a:ext>
                </a:extLst>
              </a:tr>
            </a:tbl>
          </a:graphicData>
        </a:graphic>
      </p:graphicFrame>
      <p:pic>
        <p:nvPicPr>
          <p:cNvPr id="11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8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1. Docencia y Aprendizajes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16018"/>
              </p:ext>
            </p:extLst>
          </p:nvPr>
        </p:nvGraphicFramePr>
        <p:xfrm>
          <a:off x="910932" y="1263030"/>
          <a:ext cx="10199519" cy="4208026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341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2049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Emergente de Tutorías Académicas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reforzar el desempeño de los alumnos en alguna situación especial o condiciones de vulnerabilidad.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Académicos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3273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Asesoría Académica en Línea entre Pares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para que alumnos de grado superior y de posgrado auxilien solidariamente en línea a estudiantes a resolver dudas específicas de sus clases.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Académicos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831044643"/>
                  </a:ext>
                </a:extLst>
              </a:tr>
              <a:tr h="13415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Fortalecimiento Institucional</a:t>
                      </a:r>
                      <a:r>
                        <a:rPr lang="es-MX" sz="18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d</a:t>
                      </a: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e Cursos en</a:t>
                      </a:r>
                      <a:r>
                        <a:rPr lang="es-MX" sz="18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Modalidad Mixta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para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licenciaturas y posgrados,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que impulse el modelo educativo‐pedagógico, centrado en el aprendizaje y el uso intensivo de TIC.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Tecnologías para el Aprendizaje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646778877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2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/>
              <a:t>1. Docencia y Aprendizajes</a:t>
            </a:r>
            <a:endParaRPr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00556"/>
              </p:ext>
            </p:extLst>
          </p:nvPr>
        </p:nvGraphicFramePr>
        <p:xfrm>
          <a:off x="910932" y="1263030"/>
          <a:ext cx="10199519" cy="483466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341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0003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"Mentoring On-Line CUCEA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" para brindar los estudiantes del CUCEA mentorías,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asesoría, seguimiento y herramientas para la innovación y el emprendimiento.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Laboratorio de Innovación y Emprendimiento (LINE)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0236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LINE On Line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con una serie de webinar gratuitos en colaboración con los colectivos de emprendedores del CUCEA y las organizaciones del ecosistema de innovación y emprendimiento de Jalisco.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Laboratorio de Innovación y Emprendimiento (LINE)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Programación Académica en Línea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 través de la utilización de recursos didácticos, tecnologías y herramientas en línea para que se utilicen en los cursos para el ciclo escolar  2020 "B".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Académica / Coordinación del Programa de Rediseño Organizacional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831044643"/>
                  </a:ext>
                </a:extLst>
              </a:tr>
              <a:tr h="9532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Bibliotecario On Line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 fin para fortalecer los servicios bibliotecarios de asesoría y apoyo a estudiantes en la búsqueda de información y proporcionarles las herramientas para que gestionen su conocimiento de manera autónoma.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Académicos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646778877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2. Investigación y Posgrado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4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2. Investigación y Posgrado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09670"/>
              </p:ext>
            </p:extLst>
          </p:nvPr>
        </p:nvGraphicFramePr>
        <p:xfrm>
          <a:off x="910932" y="1263030"/>
          <a:ext cx="10199519" cy="4530452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341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0003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Modelo para la Reactivación Económica de Jalisco frente al COVID-19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: “Para que Puedas Quedarte en Casa”  con el fin de realizar análisis y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estudios que apoyen a mitigar la crisis económica por la contingencia sanitaria COVID-19.</a:t>
                      </a:r>
                      <a:endParaRPr lang="es-MX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División de Economía</a:t>
                      </a:r>
                      <a:r>
                        <a:rPr lang="es-MX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y Sociedad / </a:t>
                      </a: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CUCEA Smart Campus /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0236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Catálogo Digital de Investigación</a:t>
                      </a:r>
                      <a:r>
                        <a:rPr lang="es-MX" sz="18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y Transferencia de Conocimiento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en el que se identifiquen y prioricen las áreas de mayor oportunidad para la generación de conocimiento aplicado por cada una de las Divisiones, para que se conviertan en los ejes rectores transferencia de tecnología y conocimiento a los sectores público, social y privado ante la contingencia COVID-19 y sus efectos al mediano y largo plazo.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Investigación</a:t>
                      </a:r>
                      <a:r>
                        <a:rPr lang="es-MX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/ </a:t>
                      </a: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CUCEA Smart Campus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Agenda de Investigación Aplicada ante el COVID-19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colaborar con el gobierno, empresas y sociedad en la búsqueda de soluciones a los problemas ocasionados por la crisis sanitaria y socioeconómica.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Investigación</a:t>
                      </a:r>
                      <a:r>
                        <a:rPr lang="es-MX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/ CUCEA Smart Campus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831044643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9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3. Vinculación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7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3. Vinculación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89968"/>
              </p:ext>
            </p:extLst>
          </p:nvPr>
        </p:nvGraphicFramePr>
        <p:xfrm>
          <a:off x="910932" y="1263029"/>
          <a:ext cx="10199519" cy="383008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42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9849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Integral de Vinculación con el Sector Empresarial ante la Contingencia COVID-19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el monitoreo, análisis, estudios, asesorías y capacitación en ámbitos de las ciencias económico administrativas para mitigar el impacto negativo de los efectos del COVID-19 y estimular la recuperación económica.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CUCEA Smart Campus/ Directores de División.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41687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Emergente de Innovación y Emprendimiento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basado en la economía social y solidaria, para dar respuesta a las carencias y necesidades de una parte de la población ante la crisis derivada de la contingencia COVID-19.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 CUCEA Smart Campus/ Directores de División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7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875794" y="1551583"/>
            <a:ext cx="1007251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s-MX" sz="1800" dirty="0">
                <a:solidFill>
                  <a:srgbClr val="323F4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La situación mundial a causa de la enfermedad Coronavirus, COVID-19, está teniendo fuertes repercusiones y el mundo se enfrenta a una prueba sin precedentes.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s-MX" sz="1800" dirty="0">
                <a:solidFill>
                  <a:srgbClr val="323F4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Las sociedades están entrando a una crisis y las economías de varios países están pasando por fuertes presiones.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s-MX" sz="1800" dirty="0">
                <a:solidFill>
                  <a:srgbClr val="323F4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Desde diferentes organizaciones internacionales y países afectados coinciden que debemos responder de manera resuelta, innovadora y conjunta para suprimir la propagación del virus y abordar la devastación socioeconómica que el COVID-19 está causando en todas las regiones del planeta.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2000"/>
              <a:buFont typeface="Arial"/>
              <a:buChar char="•"/>
            </a:pPr>
            <a:r>
              <a:rPr lang="es-MX" sz="1800" dirty="0">
                <a:solidFill>
                  <a:srgbClr val="323F4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En Jalisco se han reforzado las medidas para la seguridad sanitaria, lo que nos obliga a velar por el cumplimiento de las mismas.</a:t>
            </a:r>
          </a:p>
        </p:txBody>
      </p:sp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28;p4"/>
          <p:cNvSpPr txBox="1"/>
          <p:nvPr/>
        </p:nvSpPr>
        <p:spPr>
          <a:xfrm>
            <a:off x="1248696" y="246967"/>
            <a:ext cx="66590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4400" b="1">
                <a:solidFill>
                  <a:srgbClr val="217994"/>
                </a:solidFill>
                <a:latin typeface="Arabic Typesetting" panose="03020402040406030203" pitchFamily="66" charset="-78"/>
                <a:ea typeface="Arial Black"/>
                <a:cs typeface="Arabic Typesetting" panose="03020402040406030203" pitchFamily="66" charset="-78"/>
              </a:defRPr>
            </a:lvl1pPr>
          </a:lstStyle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  <a:sym typeface="Arial Black"/>
              </a:rPr>
              <a:t>Antecedentes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7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4. Extensión y difusión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6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4. Extensión y difusión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31945"/>
              </p:ext>
            </p:extLst>
          </p:nvPr>
        </p:nvGraphicFramePr>
        <p:xfrm>
          <a:off x="910932" y="1263031"/>
          <a:ext cx="10199519" cy="4613787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689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9352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Apoyo Emergente de Apoyo a la Comunidad Estudiantil en Situación de Vulnerabilidad Económica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, a través de la entrega de apoyos (despensa con productos alimenticios y de primera necesidad), que permitan mitigar los efectos de la actual situación económica, a fin de que puedan quedarse en casa con sus familias.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Administrativa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230956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“Mujeres de Frente</a:t>
                      </a:r>
                      <a:r>
                        <a:rPr lang="es-MX" sz="18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al COVID-19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”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apoyar a las mujeres de la comunidad CUCEA (estudiantes, trabajadoras administrativas y académicas) durante el período de aislamiento social obligatorio, con el objetivo de poner a su disposición los recursos, capacidades y talentos del CUCEA, con el fin de reducir los impactos negativos de este período, y transformarlo en un período de crecimiento personal, familiar y académico que fortalezca las bases de redes de apoyo para cuando haya pasado la emergencia sanitaria.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Académica / Centro para la Calidad e Innovación de la Educación Superior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708272726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6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4. Extensión y difusión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32587"/>
              </p:ext>
            </p:extLst>
          </p:nvPr>
        </p:nvGraphicFramePr>
        <p:xfrm>
          <a:off x="910932" y="1263031"/>
          <a:ext cx="10199519" cy="3689113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885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77719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Vive CUCEA On Line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, con actividades culturales, artísticas, de fomento deportivo y la sustentabilidad por medios digitales, que incluya la participación de alumnos, profesores y trabajadores del Centro Universitaria y de la Red Universitaria.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Extensión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15233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Apoyo a la Salud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 través de un centro de atención (Call Center) que se conecte con el instrumentado por la UdeG, a efectos de apoyar, asesorar y orientar a la comunidad del CUCEA ante posibles casos sospechosos de COVID-19 o padecimientos de ansiedad y depresión.</a:t>
                      </a:r>
                    </a:p>
                    <a:p>
                      <a:pPr algn="l" fontAlgn="ctr"/>
                      <a:endParaRPr lang="es-MX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Secretaría Administrativa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570152019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3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5. Internacionalización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5. Internacionalización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42480"/>
              </p:ext>
            </p:extLst>
          </p:nvPr>
        </p:nvGraphicFramePr>
        <p:xfrm>
          <a:off x="910932" y="1263029"/>
          <a:ext cx="10199519" cy="4058983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5718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8952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Apoyo al Estudio Autónomo de Lenguas Extranjeras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 través medios virtuales para orientar sobre materiales disponibles en PALE ; además de migrar virtualmente los clubes de conversación con temas relacionados a las carreras, servicios, oportunidades que los estudiantes pueden aprovechar y experimentar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Académicos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59183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Fortalecimiento de los servicios de movilidad estudiantil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para atender y seguimiento a estudiantes de CUCEA que estén realizando una estancia de movilidad saliente, así como a los estudiantes de movilidad entrante para asegurar sus respectivas necesidades y condiciones de salud.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Académicos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708272726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9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0304585" y="0"/>
            <a:ext cx="1887416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78085" y="3312160"/>
            <a:ext cx="81492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MX" sz="3600" b="1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6. Gestión y Gobierno</a:t>
            </a:r>
            <a:endParaRPr sz="3600" b="1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2843326"/>
            <a:ext cx="729676" cy="1696824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47565" y="2843326"/>
            <a:ext cx="9454354" cy="1696823"/>
          </a:xfrm>
          <a:prstGeom prst="rect">
            <a:avLst/>
          </a:prstGeom>
          <a:noFill/>
          <a:ln w="19050" cap="flat" cmpd="sng">
            <a:solidFill>
              <a:srgbClr val="2179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9455185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597418" y="6341662"/>
            <a:ext cx="17155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757070"/>
                </a:solidFill>
                <a:latin typeface="Georgia" panose="02040502050405020303" pitchFamily="18" charset="0"/>
              </a:rPr>
              <a:t>A</a:t>
            </a:r>
            <a:r>
              <a:rPr lang="es-MX" sz="1400" b="0" i="0" u="none" strike="noStrike" cap="none" dirty="0">
                <a:solidFill>
                  <a:srgbClr val="757070"/>
                </a:solidFill>
                <a:latin typeface="Georgia" panose="02040502050405020303" pitchFamily="18" charset="0"/>
                <a:sym typeface="Arial"/>
              </a:rPr>
              <a:t>bril de 2020</a:t>
            </a:r>
            <a:endParaRPr sz="1400" dirty="0">
              <a:solidFill>
                <a:srgbClr val="75707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497" y="929842"/>
            <a:ext cx="4780423" cy="119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6. Gestión y Gobierno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18640"/>
              </p:ext>
            </p:extLst>
          </p:nvPr>
        </p:nvGraphicFramePr>
        <p:xfrm>
          <a:off x="891267" y="1087822"/>
          <a:ext cx="10199519" cy="530200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753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Ventanilla Única Digital</a:t>
                      </a:r>
                      <a:r>
                        <a:rPr lang="es-MX" sz="18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con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sección especializada en la página web del CUCEA con los servicios y trámites prioritarios que ofrece el Centro, que incluya la información básica, los medios de atención con recursos digitales y en línea para eficientar la atención a la comunidad universitaria y al público.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de Rediseño Organizacional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002636994"/>
                  </a:ext>
                </a:extLst>
              </a:tr>
              <a:tr h="11522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Trámite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Reprogramación de la Prueba de Aptitud Académica 2020 “B”. 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Adecuación de actividades en el calendario para la aplicación de la prueba de aptitud para el ingreso a nivel superior al 10 de agosto de 2020.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Control Escolar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051783196"/>
                  </a:ext>
                </a:extLst>
              </a:tr>
              <a:tr h="101272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Institucional de Trabajo en Casa (Home Office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) que establece las bases, lineamientos, apoyos y herramientas para que el personal de CUCEA pueda realizar sus actividades laborales desde casa durante el aislamiento.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del Programa de Rediseño Organizacional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10422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Vive la Salud en CUCEA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. Fortalecimiento de las medidas de control sanitario del Centro Universitario mediante la puesta en marcha módulos sanitizadores en los ingresos principales y acciones de limpieza bajo las medidas recomendadas por las autoridades de salud.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Servicios Generales /Unidad de Seguridad</a:t>
                      </a:r>
                      <a:r>
                        <a:rPr lang="es-MX" sz="14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Integral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708272726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0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6. Gestión y Gobierno</a:t>
            </a:r>
            <a:endParaRPr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17147"/>
              </p:ext>
            </p:extLst>
          </p:nvPr>
        </p:nvGraphicFramePr>
        <p:xfrm>
          <a:off x="910932" y="1263030"/>
          <a:ext cx="10199519" cy="474901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144010">
                  <a:extLst>
                    <a:ext uri="{9D8B030D-6E8A-4147-A177-3AD203B41FA5}">
                      <a16:colId xmlns:a16="http://schemas.microsoft.com/office/drawing/2014/main" val="7491073"/>
                    </a:ext>
                  </a:extLst>
                </a:gridCol>
                <a:gridCol w="7475464">
                  <a:extLst>
                    <a:ext uri="{9D8B030D-6E8A-4147-A177-3AD203B41FA5}">
                      <a16:colId xmlns:a16="http://schemas.microsoft.com/office/drawing/2014/main" val="3512305856"/>
                    </a:ext>
                  </a:extLst>
                </a:gridCol>
                <a:gridCol w="183415">
                  <a:extLst>
                    <a:ext uri="{9D8B030D-6E8A-4147-A177-3AD203B41FA5}">
                      <a16:colId xmlns:a16="http://schemas.microsoft.com/office/drawing/2014/main" val="2955305783"/>
                    </a:ext>
                  </a:extLst>
                </a:gridCol>
                <a:gridCol w="1396630">
                  <a:extLst>
                    <a:ext uri="{9D8B030D-6E8A-4147-A177-3AD203B41FA5}">
                      <a16:colId xmlns:a16="http://schemas.microsoft.com/office/drawing/2014/main" val="1948231401"/>
                    </a:ext>
                  </a:extLst>
                </a:gridCol>
              </a:tblGrid>
              <a:tr h="3753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Tipo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Programas y actividades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Dependencia</a:t>
                      </a:r>
                    </a:p>
                  </a:txBody>
                  <a:tcPr marL="7222" marR="7222" marT="722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27307"/>
                  </a:ext>
                </a:extLst>
              </a:tr>
              <a:tr h="11933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Apoyo al personal adulto mayor CUCEA frente al COVID-19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. Orientado a quienes se encuentran en los supuestos de vulnerabilidad se les entregue su cheque de nómina en su domicilio.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Personal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623769673"/>
                  </a:ext>
                </a:extLst>
              </a:tr>
              <a:tr h="9688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Módulo para la Atención de Alumnos en Línea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. Fortalecimiento en la atención a aspirantes, alumnos y egresados sobre servicios de control escolar, a través de un módulo en línea de preguntas frecuentes y con atención personalizada por vía telefónica de cada una de las unidades.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Control Escolar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708272726"/>
                  </a:ext>
                </a:extLst>
              </a:tr>
              <a:tr h="9688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Servicio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Pago de Nómina Electrónica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. Asesoría y fomento para activación de nómina electrónica a toda la comunidad del Centro Universitario que se encuentre aún con cobro a través de cheque.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Roman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Finanzas 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180951565"/>
                  </a:ext>
                </a:extLst>
              </a:tr>
              <a:tr h="9688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Trámite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Roman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Programa de Impulso y Promoción del Posgrado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. Fortalecimiento del primer ingreso a posgrados a través</a:t>
                      </a:r>
                      <a:r>
                        <a:rPr lang="es-MX" sz="18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 de la a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pertura de sesiones informativas en línea para informar y orientar sobre los trámites para la convocatoria para ingreso 2020 "B" de los programas de posgrado. 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22" marR="7222" marT="72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  <a:sym typeface="Arial"/>
                        </a:rPr>
                        <a:t>Coordinación de Posgrados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4223430480"/>
                  </a:ext>
                </a:extLst>
              </a:tr>
            </a:tbl>
          </a:graphicData>
        </a:graphic>
      </p:graphicFrame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8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89;p1"/>
          <p:cNvSpPr txBox="1"/>
          <p:nvPr/>
        </p:nvSpPr>
        <p:spPr>
          <a:xfrm>
            <a:off x="1235397" y="308525"/>
            <a:ext cx="81492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32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s-MX" dirty="0">
                <a:latin typeface="Arial Rounded MT Bold" panose="020F0704030504030204" pitchFamily="34" charset="77"/>
              </a:rPr>
              <a:t>6. Gestión y Gobierno</a:t>
            </a:r>
            <a:endParaRPr dirty="0">
              <a:latin typeface="Arial Rounded MT Bold" panose="020F0704030504030204" pitchFamily="34" charset="77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5729" y="1666772"/>
            <a:ext cx="8760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62626"/>
                </a:solidFill>
                <a:latin typeface="Avenir Roman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Estoy convencido que cada circunstancia, por difícil que parezca, tiene una enseñanza, por eso estoy seguro que al final de esta epidemia, veremos fortalecido nuestro espíritu e identidad universitaria, y tendremos la satisfacción de haber cumplido la responsabilidad institucional con nuestra comunidad y con la sociedad jalisciense, a quien nos debemos. Gracias.</a:t>
            </a:r>
          </a:p>
          <a:p>
            <a:endParaRPr lang="es-ES" sz="2400" dirty="0">
              <a:solidFill>
                <a:srgbClr val="262626"/>
              </a:solidFill>
              <a:latin typeface="Avenir Roman" panose="02000503020000020003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solidFill>
                  <a:srgbClr val="262626"/>
                </a:solidFill>
                <a:latin typeface="Avenir Roman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Mtro. Luis Gustavo Padilla Montes</a:t>
            </a:r>
          </a:p>
          <a:p>
            <a:r>
              <a:rPr lang="es-ES" sz="2400" dirty="0">
                <a:solidFill>
                  <a:srgbClr val="262626"/>
                </a:solidFill>
                <a:latin typeface="Avenir Roman" panose="0200050302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Rector del Centro Universitario</a:t>
            </a:r>
            <a:endParaRPr lang="es-MX" sz="2400" dirty="0">
              <a:latin typeface="Avenir Roman" panose="02000503020000020003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/>
          <p:nvPr/>
        </p:nvSpPr>
        <p:spPr>
          <a:xfrm>
            <a:off x="9777903" y="0"/>
            <a:ext cx="241409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1162295" y="4009593"/>
            <a:ext cx="81157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  <a:sym typeface="Arial"/>
              </a:rPr>
              <a:t> Gracias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69" y="5883385"/>
            <a:ext cx="2672786" cy="6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0" y="2074570"/>
            <a:ext cx="729676" cy="2891181"/>
          </a:xfrm>
          <a:prstGeom prst="rect">
            <a:avLst/>
          </a:prstGeom>
          <a:solidFill>
            <a:srgbClr val="971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 flipH="1">
            <a:off x="8947210" y="0"/>
            <a:ext cx="1693468" cy="6858000"/>
          </a:xfrm>
          <a:prstGeom prst="chevron">
            <a:avLst>
              <a:gd name="adj" fmla="val 45263"/>
            </a:avLst>
          </a:prstGeom>
          <a:solidFill>
            <a:srgbClr val="1E4E79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8528" y="2434143"/>
            <a:ext cx="4549538" cy="111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900287" y="1287822"/>
            <a:ext cx="1007251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  <a:sym typeface="Arial"/>
              </a:rPr>
              <a:t>En el último mes se han realizado esfuerzos extraordinarios por parte del personal académico, administrativo y de servicios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del Centro Universitario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  <a:sym typeface="Arial"/>
              </a:rPr>
              <a:t>, a efectos de que las clases no presenciales se pudieran impartir en línea, empleando distintas plataformas, herramientas y medios de comunicación.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  <a:sym typeface="Arial"/>
              </a:rPr>
              <a:t>En el ámbito administrativo se ha tenido una especial atención a los procesos y trámites a los grupos más vulnerables a la enfermedad y se formaron guardias laborales para prestar los servicios esenciales, a efectos de garantizar la salud y reducir los riegos de contagios de la comunidad universitaria.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  <a:sym typeface="Arial"/>
              </a:rPr>
              <a:t>Tomando en cuenta que la situación que prevalece ante la emergencia sanitaria, las políticas adoptadas por la Rectoría General, en coordinación con el Consejo de Rectores, y a efectos de prepararnos para responder a los retos en el corto plazo y mediano plazos, se pone en marcha el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Plan Emergente para el Desarrollo Académico del CUCEA ante la contingencia COVID-19, al que denominaremos “Plan CUCEA COVID-19” para enfrentar la crisis con creatividad y solidaridad.</a:t>
            </a:r>
          </a:p>
        </p:txBody>
      </p:sp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28;p4"/>
          <p:cNvSpPr txBox="1"/>
          <p:nvPr/>
        </p:nvSpPr>
        <p:spPr>
          <a:xfrm>
            <a:off x="1238864" y="246967"/>
            <a:ext cx="66688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4400" b="1">
                <a:solidFill>
                  <a:srgbClr val="217994"/>
                </a:solidFill>
                <a:latin typeface="Arabic Typesetting" panose="03020402040406030203" pitchFamily="66" charset="-78"/>
                <a:ea typeface="Arial Black"/>
                <a:cs typeface="Arabic Typesetting" panose="03020402040406030203" pitchFamily="66" charset="-78"/>
              </a:defRPr>
            </a:lvl1pPr>
          </a:lstStyle>
          <a:p>
            <a:r>
              <a:rPr lang="es-MX" sz="3200" b="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  <a:sym typeface="Arial Black"/>
              </a:rPr>
              <a:t>Situación en CUCEA</a:t>
            </a:r>
            <a:endParaRPr sz="3200" b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695497" y="2005345"/>
            <a:ext cx="855954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323F4F"/>
              </a:buClr>
              <a:buSzPts val="1800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Priorizar la salud y el bienestar de la comunidad CUCEA durante la emergencia sanitaria e integrar de manera estratégica diversas acciones que permitan el cumplimiento de las funciones sustantivas del Centro Universitario, especialmente para salvar el semestre y evitar que nadie se quede atrás.</a:t>
            </a:r>
          </a:p>
        </p:txBody>
      </p:sp>
      <p:sp>
        <p:nvSpPr>
          <p:cNvPr id="139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28;p4"/>
          <p:cNvSpPr txBox="1"/>
          <p:nvPr/>
        </p:nvSpPr>
        <p:spPr>
          <a:xfrm>
            <a:off x="1248696" y="403514"/>
            <a:ext cx="99097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4400" b="1">
                <a:solidFill>
                  <a:srgbClr val="217994"/>
                </a:solidFill>
                <a:latin typeface="Arabic Typesetting" panose="03020402040406030203" pitchFamily="66" charset="-78"/>
                <a:ea typeface="Arial Black"/>
                <a:cs typeface="Arabic Typesetting" panose="03020402040406030203" pitchFamily="66" charset="-78"/>
              </a:defRPr>
            </a:lvl1pPr>
          </a:lstStyle>
          <a:p>
            <a:r>
              <a:rPr lang="es-MX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  <a:sym typeface="Arial Black"/>
              </a:rPr>
              <a:t>Objetivo del Plan CUCEA COVID-19 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  <a:sym typeface="Arial Black"/>
            </a:endParaRP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4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798870" y="441532"/>
            <a:ext cx="1051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Situaciones</a:t>
            </a: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 diferenciadas a considerar 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ea typeface="Arial Black"/>
              <a:cs typeface="Arial" panose="020B0604020202020204" pitchFamily="34" charset="0"/>
              <a:sym typeface="Georgia"/>
            </a:endParaRPr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1"/>
          </p:nvPr>
        </p:nvSpPr>
        <p:spPr>
          <a:xfrm>
            <a:off x="684642" y="1389579"/>
            <a:ext cx="10347151" cy="46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AutoNum type="arabicPeriod"/>
            </a:pP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Estudiantes que han tenido un seguimiento regular online </a:t>
            </a:r>
            <a:r>
              <a:rPr lang="es-ES_tradnl" sz="2300" dirty="0">
                <a:solidFill>
                  <a:srgbClr val="4A7EBB"/>
                </a:solidFill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(mérito)</a:t>
            </a: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AutoNum type="arabicPeriod"/>
            </a:pP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Estudiantes con problemas de acceso y conectividad, y/o condiciones insuficientes para trabajar desde casa </a:t>
            </a:r>
            <a:r>
              <a:rPr lang="es-ES_tradnl" sz="2300" dirty="0">
                <a:solidFill>
                  <a:srgbClr val="4A7EBB"/>
                </a:solidFill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(equidad)</a:t>
            </a:r>
            <a:r>
              <a:rPr lang="es-ES_tradnl" sz="2300" dirty="0">
                <a:solidFill>
                  <a:srgbClr val="000000"/>
                </a:solidFill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AutoNum type="arabicPeriod"/>
            </a:pP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Asignaturas que requieren realizar actividades prácticas, de laboratorio o clínicas </a:t>
            </a:r>
            <a:r>
              <a:rPr lang="es-ES_tradnl" sz="2300" dirty="0">
                <a:solidFill>
                  <a:srgbClr val="4A7EBB"/>
                </a:solidFill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(aprendizajes)</a:t>
            </a: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AutoNum type="arabicPeriod"/>
            </a:pP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Cursos que no fueron activados en línea sea porque el profesor no los creo o porque los estudiantes no los atendieron </a:t>
            </a:r>
            <a:r>
              <a:rPr lang="es-ES_tradnl" sz="2300" dirty="0">
                <a:solidFill>
                  <a:srgbClr val="4A7EBB"/>
                </a:solidFill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(aprendizajes)</a:t>
            </a:r>
            <a:r>
              <a:rPr lang="es-ES_tradnl" sz="23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.</a:t>
            </a:r>
          </a:p>
        </p:txBody>
      </p:sp>
      <p:pic>
        <p:nvPicPr>
          <p:cNvPr id="4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8870" y="5997677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5FC80DB-1434-B543-A47E-F7CA266F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76649"/>
              </p:ext>
            </p:extLst>
          </p:nvPr>
        </p:nvGraphicFramePr>
        <p:xfrm>
          <a:off x="1050868" y="175518"/>
          <a:ext cx="8333775" cy="59845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77925">
                  <a:extLst>
                    <a:ext uri="{9D8B030D-6E8A-4147-A177-3AD203B41FA5}">
                      <a16:colId xmlns:a16="http://schemas.microsoft.com/office/drawing/2014/main" val="4122891138"/>
                    </a:ext>
                  </a:extLst>
                </a:gridCol>
                <a:gridCol w="2777925">
                  <a:extLst>
                    <a:ext uri="{9D8B030D-6E8A-4147-A177-3AD203B41FA5}">
                      <a16:colId xmlns:a16="http://schemas.microsoft.com/office/drawing/2014/main" val="502311513"/>
                    </a:ext>
                  </a:extLst>
                </a:gridCol>
                <a:gridCol w="2777925">
                  <a:extLst>
                    <a:ext uri="{9D8B030D-6E8A-4147-A177-3AD203B41FA5}">
                      <a16:colId xmlns:a16="http://schemas.microsoft.com/office/drawing/2014/main" val="4106948634"/>
                    </a:ext>
                  </a:extLst>
                </a:gridCol>
              </a:tblGrid>
              <a:tr h="531503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venir Roman" panose="02000503020000020003" pitchFamily="2" charset="0"/>
                        </a:rPr>
                        <a:t>ENTIDAD DE LA RED UNIVERSITARIA 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venir Roman" panose="02000503020000020003" pitchFamily="2" charset="0"/>
                        </a:rPr>
                        <a:t>VIVIENDAS DE ESTUDIANTES SIN ACCESO A INTERNET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venir Roman" panose="02000503020000020003" pitchFamily="2" charset="0"/>
                        </a:rPr>
                        <a:t>PORCENTAJE DE ESTUDIANTES QUE NO CUENTAN CON COMPUTADORA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134788163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CUAAD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8.8%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15.5%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514506320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CUALTOS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24.5%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27.5%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776781226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CUCBA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18.6%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27.8%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907568558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CUCEA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11.3%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21.4%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745107216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CUCEI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11.7%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16.6%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659981183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CUCI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37.7%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44.5%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60897396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CUCOSTA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23.7%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31.4%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308956003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12.1%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21.2%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677980252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CUCSH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13.3%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23.4%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842619428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CUCSUR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42.8%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42.8%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613048999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CULAGOS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23.6%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32.6%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580816245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CUNORTE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31.5%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29.3%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28624986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CUSUR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27.7%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31.0%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590090789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CUTONALA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18.5%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27.1%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15096417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CUVALLES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30.5%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28.0%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339637091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SEMS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22.7%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42.8%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543573210"/>
                  </a:ext>
                </a:extLst>
              </a:tr>
              <a:tr h="299256"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SUV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13.1%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i="0" dirty="0">
                          <a:effectLst/>
                          <a:latin typeface="Avenir Roman" panose="02000503020000020003" pitchFamily="2" charset="0"/>
                        </a:rPr>
                        <a:t>9.7%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640882995"/>
                  </a:ext>
                </a:extLst>
              </a:tr>
            </a:tbl>
          </a:graphicData>
        </a:graphic>
      </p:graphicFrame>
      <p:pic>
        <p:nvPicPr>
          <p:cNvPr id="3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8535" y="6225936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0867" y="2004855"/>
            <a:ext cx="8333775" cy="301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2632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947530" y="337932"/>
            <a:ext cx="93271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Políticas para la conclusión exitosa del semestre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ea typeface="Arial Black"/>
              <a:cs typeface="Arial" panose="020B0604020202020204" pitchFamily="34" charset="0"/>
              <a:sym typeface="Georgia"/>
            </a:endParaRPr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1"/>
          </p:nvPr>
        </p:nvSpPr>
        <p:spPr>
          <a:xfrm>
            <a:off x="526472" y="1663495"/>
            <a:ext cx="10426664" cy="403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latin typeface="Avenir Roman" panose="02000503020000020003" pitchFamily="2" charset="0"/>
              </a:rPr>
              <a:t>El semestre 2020-A </a:t>
            </a:r>
            <a:r>
              <a:rPr lang="es-ES" sz="2400" b="1" u="sng" dirty="0">
                <a:latin typeface="Avenir Roman" panose="02000503020000020003" pitchFamily="2" charset="0"/>
              </a:rPr>
              <a:t>NO</a:t>
            </a:r>
            <a:r>
              <a:rPr lang="es-ES" sz="2400" b="1" dirty="0">
                <a:latin typeface="Avenir Roman" panose="02000503020000020003" pitchFamily="2" charset="0"/>
              </a:rPr>
              <a:t> se perderá</a:t>
            </a:r>
            <a:r>
              <a:rPr lang="es-ES" sz="2400" dirty="0">
                <a:latin typeface="Avenir Roman" panose="02000503020000020003" pitchFamily="2" charset="0"/>
              </a:rPr>
              <a:t>, se concluirá con éxito en la modalidad en línea.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s-ES" sz="2400" b="1" dirty="0">
                <a:latin typeface="Avenir Roman" panose="02000503020000020003" pitchFamily="2" charset="0"/>
              </a:rPr>
              <a:t>Se ampliarán los plazos para las e</a:t>
            </a:r>
            <a:r>
              <a:rPr lang="es-ES" sz="2400" dirty="0">
                <a:latin typeface="Avenir Roman" panose="02000503020000020003" pitchFamily="2" charset="0"/>
              </a:rPr>
              <a:t>valuaciones y la asignación de calificaciones del semestre 2020 A.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s-ES" sz="2400" dirty="0">
                <a:latin typeface="Avenir Roman" panose="02000503020000020003" pitchFamily="2" charset="0"/>
              </a:rPr>
              <a:t>En los próximos días, se presentarán lineamientos de carácter general para los procesos de evaluación y conclusión del semestre, con base en las siguientes premisas:</a:t>
            </a:r>
            <a:endParaRPr lang="en-US" sz="2400" dirty="0">
              <a:latin typeface="Avenir Roman" panose="02000503020000020003" pitchFamily="2" charset="0"/>
            </a:endParaRPr>
          </a:p>
          <a:p>
            <a:pPr marL="11430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>
              <a:latin typeface="Avenir Roman" panose="02000503020000020003" pitchFamily="2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latin typeface="Avenir Roman" panose="02000503020000020003" pitchFamily="2" charset="0"/>
            </a:endParaRPr>
          </a:p>
          <a:p>
            <a:pPr marL="457200" lvl="0" indent="-36830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AutoNum type="arabicPeriod"/>
            </a:pPr>
            <a:endParaRPr lang="es-ES_tradnl" sz="2400" dirty="0">
              <a:latin typeface="Avenir Roman" panose="02000503020000020003" pitchFamily="2" charset="0"/>
              <a:ea typeface="Georgia"/>
              <a:cs typeface="Georgia"/>
              <a:sym typeface="Georgia"/>
            </a:endParaRPr>
          </a:p>
        </p:txBody>
      </p:sp>
      <p:pic>
        <p:nvPicPr>
          <p:cNvPr id="4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8535" y="6225936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8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771938" y="483933"/>
            <a:ext cx="1051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Situaciones diferenciadas a considerar </a:t>
            </a:r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1"/>
          </p:nvPr>
        </p:nvSpPr>
        <p:spPr>
          <a:xfrm>
            <a:off x="526472" y="1441174"/>
            <a:ext cx="5178590" cy="460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Estudiantes que han tenido un 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seguimiento regular online 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AutoNum type="arabicPeriod"/>
            </a:pPr>
            <a:endParaRPr lang="es-MX" sz="2000" dirty="0">
              <a:latin typeface="Avenir Book" panose="02000503020000020003" pitchFamily="2" charset="0"/>
              <a:ea typeface="Georgia"/>
              <a:cs typeface="Georgia"/>
              <a:sym typeface="Georgia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Estudiantes con problemas de acceso 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y conectividad, y/o condiciones 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insuficientes para trabajar desde casa </a:t>
            </a:r>
            <a:endParaRPr lang="es-MX" sz="2000" dirty="0">
              <a:solidFill>
                <a:srgbClr val="000000"/>
              </a:solidFill>
              <a:latin typeface="Avenir Book" panose="02000503020000020003" pitchFamily="2" charset="0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AutoNum type="arabicPeriod"/>
            </a:pPr>
            <a:endParaRPr lang="es-MX" sz="2300" dirty="0">
              <a:latin typeface="Avenir Book" panose="02000503020000020003" pitchFamily="2" charset="0"/>
              <a:ea typeface="Georgia"/>
              <a:cs typeface="Georgia"/>
              <a:sym typeface="Georgia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Asignaturas que requieren realizar 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actividades prácticas o de laboratorio</a:t>
            </a: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s-MX" sz="2300" dirty="0">
              <a:latin typeface="Avenir Book" panose="02000503020000020003" pitchFamily="2" charset="0"/>
              <a:ea typeface="Georgia"/>
              <a:cs typeface="Georgia"/>
              <a:sym typeface="Georgia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None/>
            </a:pPr>
            <a:r>
              <a:rPr lang="es-MX" sz="2000" dirty="0">
                <a:latin typeface="Avenir Book" panose="02000503020000020003" pitchFamily="2" charset="0"/>
                <a:ea typeface="Georgia"/>
                <a:cs typeface="Georgia"/>
                <a:sym typeface="Georgia"/>
              </a:rPr>
              <a:t>Cursos que no fueron activados en línea 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F822AEC-232E-1D46-9BFC-6EC1DEEC17B2}"/>
              </a:ext>
            </a:extLst>
          </p:cNvPr>
          <p:cNvSpPr/>
          <p:nvPr/>
        </p:nvSpPr>
        <p:spPr>
          <a:xfrm>
            <a:off x="5346288" y="1564582"/>
            <a:ext cx="956188" cy="28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5AC19-887C-964E-B281-7DE0961FD71B}"/>
              </a:ext>
            </a:extLst>
          </p:cNvPr>
          <p:cNvSpPr txBox="1"/>
          <p:nvPr/>
        </p:nvSpPr>
        <p:spPr>
          <a:xfrm>
            <a:off x="6609733" y="1496979"/>
            <a:ext cx="343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venir Book" panose="02000503020000020003" pitchFamily="2" charset="0"/>
              </a:rPr>
              <a:t>Evaluación regular con criterios flexibles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8E291-D9AE-5344-898F-9DEEA11A0586}"/>
              </a:ext>
            </a:extLst>
          </p:cNvPr>
          <p:cNvSpPr txBox="1"/>
          <p:nvPr/>
        </p:nvSpPr>
        <p:spPr>
          <a:xfrm>
            <a:off x="6609733" y="2633176"/>
            <a:ext cx="394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venir Book" panose="02000503020000020003" pitchFamily="2" charset="0"/>
              </a:rPr>
              <a:t>“Calificación pendiente” (CP)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138E291-D9AE-5344-898F-9DEEA11A0586}"/>
              </a:ext>
            </a:extLst>
          </p:cNvPr>
          <p:cNvSpPr txBox="1"/>
          <p:nvPr/>
        </p:nvSpPr>
        <p:spPr>
          <a:xfrm>
            <a:off x="6722377" y="3720372"/>
            <a:ext cx="394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venir Book" panose="02000503020000020003" pitchFamily="2" charset="0"/>
              </a:rPr>
              <a:t>“Calificación pendiente” (CP)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138E291-D9AE-5344-898F-9DEEA11A0586}"/>
              </a:ext>
            </a:extLst>
          </p:cNvPr>
          <p:cNvSpPr txBox="1"/>
          <p:nvPr/>
        </p:nvSpPr>
        <p:spPr>
          <a:xfrm>
            <a:off x="6609733" y="4837743"/>
            <a:ext cx="394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venir Book" panose="02000503020000020003" pitchFamily="2" charset="0"/>
              </a:rPr>
              <a:t>“Calificación pendiente” (CP)</a:t>
            </a:r>
          </a:p>
        </p:txBody>
      </p:sp>
      <p:pic>
        <p:nvPicPr>
          <p:cNvPr id="12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8535" y="6225936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pic>
        <p:nvPicPr>
          <p:cNvPr id="18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  <p:sp>
        <p:nvSpPr>
          <p:cNvPr id="19" name="Right Arrow 1">
            <a:extLst>
              <a:ext uri="{FF2B5EF4-FFF2-40B4-BE49-F238E27FC236}">
                <a16:creationId xmlns:a16="http://schemas.microsoft.com/office/drawing/2014/main" id="{AF822AEC-232E-1D46-9BFC-6EC1DEEC17B2}"/>
              </a:ext>
            </a:extLst>
          </p:cNvPr>
          <p:cNvSpPr/>
          <p:nvPr/>
        </p:nvSpPr>
        <p:spPr>
          <a:xfrm>
            <a:off x="5420030" y="2773163"/>
            <a:ext cx="956188" cy="28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20" name="Right Arrow 1">
            <a:extLst>
              <a:ext uri="{FF2B5EF4-FFF2-40B4-BE49-F238E27FC236}">
                <a16:creationId xmlns:a16="http://schemas.microsoft.com/office/drawing/2014/main" id="{AF822AEC-232E-1D46-9BFC-6EC1DEEC17B2}"/>
              </a:ext>
            </a:extLst>
          </p:cNvPr>
          <p:cNvSpPr/>
          <p:nvPr/>
        </p:nvSpPr>
        <p:spPr>
          <a:xfrm>
            <a:off x="5420030" y="3838574"/>
            <a:ext cx="956188" cy="28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21" name="Right Arrow 1">
            <a:extLst>
              <a:ext uri="{FF2B5EF4-FFF2-40B4-BE49-F238E27FC236}">
                <a16:creationId xmlns:a16="http://schemas.microsoft.com/office/drawing/2014/main" id="{AF822AEC-232E-1D46-9BFC-6EC1DEEC17B2}"/>
              </a:ext>
            </a:extLst>
          </p:cNvPr>
          <p:cNvSpPr/>
          <p:nvPr/>
        </p:nvSpPr>
        <p:spPr>
          <a:xfrm>
            <a:off x="5459357" y="4905346"/>
            <a:ext cx="956188" cy="286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37df52dcd_1_9"/>
          <p:cNvSpPr txBox="1">
            <a:spLocks noGrp="1"/>
          </p:cNvSpPr>
          <p:nvPr>
            <p:ph type="body" idx="1"/>
          </p:nvPr>
        </p:nvSpPr>
        <p:spPr>
          <a:xfrm>
            <a:off x="578520" y="1287409"/>
            <a:ext cx="10374615" cy="475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Char char="•"/>
            </a:pPr>
            <a:r>
              <a:rPr lang="es-ES_tradnl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Una vez que las condiciones sanitarias lo permitan, se llevarán a cabo los cursos de recuperación en el verano para los casos antes mencionados y se asignará la calificación final. </a:t>
            </a:r>
          </a:p>
          <a:p>
            <a:pPr marL="457200" lvl="0" indent="-36830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  <a:buFont typeface="Georgia"/>
              <a:buChar char="•"/>
            </a:pPr>
            <a:r>
              <a:rPr lang="es-ES_tradnl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Es desde cada Centro Universitario y Sistema donde se habrán de analizar los diferentes casos y las posibles opciones de evaluación, en conjunto con sus unidades académicas y en función de las características disciplinares.</a:t>
            </a:r>
          </a:p>
          <a:p>
            <a:pPr marL="431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</a:pPr>
            <a:r>
              <a:rPr lang="es-ES_tradnl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Los profesores deben mantener la prerrogativa de decidir los métodos y las condiciones de evaluación, dentro del marco general establecido ante la emergencia.  </a:t>
            </a:r>
          </a:p>
          <a:p>
            <a:pPr marL="431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</a:pPr>
            <a:r>
              <a:rPr lang="es-ES_tradnl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A los estudiantes que culminan su trayectoria </a:t>
            </a:r>
            <a:r>
              <a:rPr lang="es-ES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en este calendario y no puedan completar la regularización, se les asignará en todas sus calificaciones pendientes el </a:t>
            </a:r>
            <a:r>
              <a:rPr lang="es-ES_tradnl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promedio </a:t>
            </a:r>
            <a:r>
              <a:rPr lang="es-ES" sz="2000" dirty="0">
                <a:latin typeface="Avenir Roman" panose="02000503020000020003" pitchFamily="2" charset="0"/>
                <a:ea typeface="Georgia"/>
                <a:cs typeface="Georgia"/>
                <a:sym typeface="Georgia"/>
              </a:rPr>
              <a:t>general que hayan tenido durante su trayectoria académica.</a:t>
            </a:r>
            <a:endParaRPr lang="es-ES_tradnl" sz="2000" dirty="0">
              <a:latin typeface="Avenir Roman" panose="02000503020000020003" pitchFamily="2" charset="0"/>
              <a:ea typeface="Georgia"/>
              <a:cs typeface="Georgia"/>
              <a:sym typeface="Georgia"/>
            </a:endParaRPr>
          </a:p>
          <a:p>
            <a:pPr marL="431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200"/>
            </a:pPr>
            <a:endParaRPr lang="es-ES_tradnl" sz="2000" dirty="0">
              <a:latin typeface="Avenir Roman" panose="02000503020000020003" pitchFamily="2" charset="0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 dirty="0">
              <a:latin typeface="Avenir Roman" panose="02000503020000020003" pitchFamily="2" charset="0"/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255;p21">
            <a:extLst>
              <a:ext uri="{FF2B5EF4-FFF2-40B4-BE49-F238E27FC236}">
                <a16:creationId xmlns:a16="http://schemas.microsoft.com/office/drawing/2014/main" id="{F5DDFD58-5003-1A4B-8829-EAF6F3500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536" y="339302"/>
            <a:ext cx="91612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  <a:ea typeface="Arial Black"/>
                <a:cs typeface="Arial" panose="020B0604020202020204" pitchFamily="34" charset="0"/>
                <a:sym typeface="Georgia"/>
              </a:rPr>
              <a:t>Políticas para la conclusión exitosa del semestre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  <a:ea typeface="Arial Black"/>
              <a:cs typeface="Arial" panose="020B0604020202020204" pitchFamily="34" charset="0"/>
              <a:sym typeface="Georgia"/>
            </a:endParaRPr>
          </a:p>
        </p:txBody>
      </p:sp>
      <p:pic>
        <p:nvPicPr>
          <p:cNvPr id="4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945" y="6225936"/>
            <a:ext cx="2244225" cy="5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p5"/>
          <p:cNvSpPr/>
          <p:nvPr/>
        </p:nvSpPr>
        <p:spPr>
          <a:xfrm>
            <a:off x="11623431" y="175518"/>
            <a:ext cx="568569" cy="9123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23F4F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40;p5"/>
          <p:cNvSpPr/>
          <p:nvPr/>
        </p:nvSpPr>
        <p:spPr>
          <a:xfrm rot="10800000">
            <a:off x="9384643" y="4436532"/>
            <a:ext cx="2807357" cy="2421467"/>
          </a:xfrm>
          <a:prstGeom prst="halfFrame">
            <a:avLst>
              <a:gd name="adj1" fmla="val 19051"/>
              <a:gd name="adj2" fmla="val 2259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8535" y="6225936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Arial Narrow" panose="020B0606020202030204" pitchFamily="34" charset="0"/>
              </a:rPr>
              <a:t>Fuente: Exposición en la rueda de prensa del Rector General.</a:t>
            </a:r>
          </a:p>
        </p:txBody>
      </p:sp>
      <p:pic>
        <p:nvPicPr>
          <p:cNvPr id="9" name="Gráfico 1">
            <a:extLst>
              <a:ext uri="{FF2B5EF4-FFF2-40B4-BE49-F238E27FC236}">
                <a16:creationId xmlns:a16="http://schemas.microsoft.com/office/drawing/2014/main" id="{986B4B85-B3EB-45D8-909F-11364E98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9742" y="309749"/>
            <a:ext cx="1452056" cy="710711"/>
          </a:xfrm>
          <a:prstGeom prst="rect">
            <a:avLst/>
          </a:prstGeom>
          <a:effectLst>
            <a:outerShdw blurRad="38100" dist="25400" dir="8100000" algn="tr" rotWithShape="0">
              <a:schemeClr val="tx1">
                <a:lumMod val="65000"/>
                <a:lumOff val="35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1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2795</Words>
  <Application>Microsoft Macintosh PowerPoint</Application>
  <PresentationFormat>Panorámica</PresentationFormat>
  <Paragraphs>277</Paragraphs>
  <Slides>29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Avenir Roman</vt:lpstr>
      <vt:lpstr>Calibri</vt:lpstr>
      <vt:lpstr>Avenir Book</vt:lpstr>
      <vt:lpstr>Arial</vt:lpstr>
      <vt:lpstr>Georgia</vt:lpstr>
      <vt:lpstr>Arial Narrow</vt:lpstr>
      <vt:lpstr>Arial Rounded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Situaciones diferenciadas a considerar </vt:lpstr>
      <vt:lpstr>Presentación de PowerPoint</vt:lpstr>
      <vt:lpstr>Políticas para la conclusión exitosa del semestre</vt:lpstr>
      <vt:lpstr>Situaciones diferenciadas a considerar </vt:lpstr>
      <vt:lpstr>Políticas para la conclusión exitosa del semestre</vt:lpstr>
      <vt:lpstr>Políticas para la conclusión exitosa del semestre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sanchez</dc:creator>
  <cp:lastModifiedBy>Microsoft Office User</cp:lastModifiedBy>
  <cp:revision>73</cp:revision>
  <cp:lastPrinted>2020-04-21T13:08:33Z</cp:lastPrinted>
  <dcterms:created xsi:type="dcterms:W3CDTF">2020-03-25T19:31:40Z</dcterms:created>
  <dcterms:modified xsi:type="dcterms:W3CDTF">2020-05-05T18:03:13Z</dcterms:modified>
</cp:coreProperties>
</file>